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71" r:id="rId6"/>
    <p:sldId id="283" r:id="rId7"/>
    <p:sldId id="284" r:id="rId8"/>
    <p:sldId id="289" r:id="rId9"/>
    <p:sldId id="285" r:id="rId10"/>
    <p:sldId id="286" r:id="rId11"/>
    <p:sldId id="287" r:id="rId12"/>
    <p:sldId id="288" r:id="rId13"/>
    <p:sldId id="290" r:id="rId14"/>
    <p:sldId id="291" r:id="rId15"/>
    <p:sldId id="292" r:id="rId16"/>
    <p:sldId id="29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71"/>
            <p14:sldId id="283"/>
            <p14:sldId id="284"/>
            <p14:sldId id="289"/>
            <p14:sldId id="285"/>
            <p14:sldId id="286"/>
            <p14:sldId id="287"/>
            <p14:sldId id="288"/>
            <p14:sldId id="290"/>
            <p14:sldId id="291"/>
            <p14:sldId id="292"/>
            <p14:sldId id="293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241" autoAdjust="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6/8/2025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Welcome to the PHP OOP Course with Web Coding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55620" y="2933105"/>
            <a:ext cx="9582736" cy="1137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Intro to PHP OOP and Important Definitions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E8CFB4-1AC3-4AFE-9262-18F8522C4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2071" y="4650531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Abstraction?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Definition:</a:t>
            </a:r>
            <a:br>
              <a:rPr lang="en-US" sz="1800" b="1" dirty="0"/>
            </a:br>
            <a:br>
              <a:rPr lang="en-US" sz="1800" dirty="0"/>
            </a:br>
            <a:r>
              <a:rPr lang="en-US" sz="1800" dirty="0"/>
              <a:t>Abstraction means </a:t>
            </a:r>
            <a:r>
              <a:rPr lang="en-US" sz="1800" b="1" dirty="0"/>
              <a:t>hiding complexity</a:t>
            </a:r>
            <a:r>
              <a:rPr lang="en-US" sz="1800" dirty="0"/>
              <a:t> by showing only essential features of an object.</a:t>
            </a:r>
            <a:br>
              <a:rPr lang="en-US" sz="1800" dirty="0"/>
            </a:br>
            <a:br>
              <a:rPr lang="en-US" sz="1800" dirty="0"/>
            </a:br>
            <a:r>
              <a:rPr lang="en-US" sz="1800" b="1" dirty="0"/>
              <a:t>Why it matters:</a:t>
            </a:r>
            <a:br>
              <a:rPr lang="en-US" sz="1800" dirty="0"/>
            </a:br>
            <a:r>
              <a:rPr lang="en-US" sz="1800" dirty="0"/>
              <a:t>Helps reduce complexity and makes your code easier to maintain.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439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Inheritance?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br>
              <a:rPr lang="en-US" sz="1800" dirty="0"/>
            </a:br>
            <a:r>
              <a:rPr lang="en-US" sz="1800" dirty="0"/>
              <a:t>Definition:</a:t>
            </a:r>
            <a:br>
              <a:rPr lang="en-US" sz="1800" b="1" dirty="0"/>
            </a:br>
            <a:r>
              <a:rPr lang="en-US" sz="1800" dirty="0"/>
              <a:t>Inheritance lets a class </a:t>
            </a:r>
            <a:r>
              <a:rPr lang="en-US" sz="1800" b="1" dirty="0"/>
              <a:t>reuse</a:t>
            </a:r>
            <a:r>
              <a:rPr lang="en-US" sz="1800" dirty="0"/>
              <a:t> properties and methods from another class. The new class is called a </a:t>
            </a:r>
            <a:r>
              <a:rPr lang="en-US" sz="1800" b="1" dirty="0"/>
              <a:t>child</a:t>
            </a:r>
            <a:r>
              <a:rPr lang="en-US" sz="1800" dirty="0"/>
              <a:t>, and the original is the </a:t>
            </a:r>
            <a:r>
              <a:rPr lang="en-US" sz="1800" b="1" dirty="0"/>
              <a:t>parent</a:t>
            </a:r>
            <a:r>
              <a:rPr lang="en-US" sz="1800" dirty="0"/>
              <a:t>.</a:t>
            </a:r>
            <a:br>
              <a:rPr lang="en-US" sz="1800" dirty="0"/>
            </a:br>
            <a:br>
              <a:rPr lang="en-US" sz="1800" dirty="0"/>
            </a:br>
            <a:r>
              <a:rPr lang="en-US" sz="1800" b="1" dirty="0"/>
              <a:t>Why it matters:</a:t>
            </a:r>
            <a:br>
              <a:rPr lang="en-US" sz="1800" dirty="0"/>
            </a:br>
            <a:r>
              <a:rPr lang="en-US" sz="1800" dirty="0"/>
              <a:t>Avoids repeating code and promotes reuse.</a:t>
            </a:r>
          </a:p>
        </p:txBody>
      </p:sp>
    </p:spTree>
    <p:extLst>
      <p:ext uri="{BB962C8B-B14F-4D97-AF65-F5344CB8AC3E}">
        <p14:creationId xmlns:p14="http://schemas.microsoft.com/office/powerpoint/2010/main" val="90537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Polymorphism?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Definition:</a:t>
            </a:r>
            <a:br>
              <a:rPr lang="en-US" sz="1800" dirty="0"/>
            </a:br>
            <a:r>
              <a:rPr lang="en-US" sz="1800" dirty="0"/>
              <a:t>Polymorphism means </a:t>
            </a:r>
            <a:r>
              <a:rPr lang="en-US" sz="1800" b="1" dirty="0"/>
              <a:t>many forms</a:t>
            </a:r>
            <a:r>
              <a:rPr lang="en-US" sz="1800" dirty="0"/>
              <a:t> – the ability to use the same method name in different classes with different behavior.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b="1" dirty="0"/>
              <a:t>Why it matters:</a:t>
            </a:r>
            <a:br>
              <a:rPr lang="en-US" sz="1800" dirty="0"/>
            </a:br>
            <a:r>
              <a:rPr lang="en-US" sz="1800" dirty="0"/>
              <a:t>It lets you write flexible code that can work with different types of objects.</a:t>
            </a:r>
          </a:p>
        </p:txBody>
      </p:sp>
    </p:spTree>
    <p:extLst>
      <p:ext uri="{BB962C8B-B14F-4D97-AF65-F5344CB8AC3E}">
        <p14:creationId xmlns:p14="http://schemas.microsoft.com/office/powerpoint/2010/main" val="67632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37590-4252-4EBC-A357-6185E96D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853" y="2696733"/>
            <a:ext cx="6876288" cy="64008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Thanks for sticking out till the end…keep learning</a:t>
            </a:r>
          </a:p>
        </p:txBody>
      </p:sp>
    </p:spTree>
    <p:extLst>
      <p:ext uri="{BB962C8B-B14F-4D97-AF65-F5344CB8AC3E}">
        <p14:creationId xmlns:p14="http://schemas.microsoft.com/office/powerpoint/2010/main" val="2453384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Object-Oriented Programming(OOP)?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Object-Oriented Programming (OOP) is a programming paradigm that organizes code into </a:t>
            </a:r>
            <a:r>
              <a:rPr lang="en-US" sz="1800" b="1" dirty="0"/>
              <a:t>objects</a:t>
            </a:r>
            <a:r>
              <a:rPr lang="en-US" sz="1800" dirty="0"/>
              <a:t>—self-contained units that bundle </a:t>
            </a:r>
            <a:r>
              <a:rPr lang="en-US" sz="1800" b="1" dirty="0"/>
              <a:t>data</a:t>
            </a:r>
            <a:r>
              <a:rPr lang="en-US" sz="1800" dirty="0"/>
              <a:t> (properties) and </a:t>
            </a:r>
            <a:r>
              <a:rPr lang="en-US" sz="1800" b="1" dirty="0"/>
              <a:t>behavior</a:t>
            </a:r>
            <a:r>
              <a:rPr lang="en-US" sz="1800" dirty="0"/>
              <a:t> (methods).</a:t>
            </a:r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Why Use OOP in PHP?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287624"/>
            <a:ext cx="11009688" cy="5570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1-Better Code Organization</a:t>
            </a:r>
            <a:br>
              <a:rPr lang="en-US" sz="1800" b="1" dirty="0"/>
            </a:br>
            <a:r>
              <a:rPr lang="en-US" sz="1800" b="1" dirty="0"/>
              <a:t>&gt;&gt;</a:t>
            </a:r>
            <a:r>
              <a:rPr lang="en-US" sz="1800" dirty="0"/>
              <a:t>Group related data and functions together inside classes. </a:t>
            </a:r>
            <a:br>
              <a:rPr lang="en-US" sz="1800" dirty="0"/>
            </a:br>
            <a:r>
              <a:rPr lang="en-US" sz="1800" dirty="0"/>
              <a:t>&gt;&gt;Easier to understand and maintain.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2. Reusability (DRY Principle)</a:t>
            </a:r>
            <a:br>
              <a:rPr lang="en-US" sz="1800" dirty="0"/>
            </a:br>
            <a:r>
              <a:rPr lang="en-US" sz="1800" dirty="0"/>
              <a:t>&gt;&gt;Write once, reuse many times.</a:t>
            </a:r>
            <a:br>
              <a:rPr lang="en-US" sz="1800" dirty="0"/>
            </a:br>
            <a:r>
              <a:rPr lang="en-US" sz="1800" dirty="0"/>
              <a:t>&gt;&gt;You can create general-purpose classes (e.g., a User class) and reuse them across your project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3. Scalability</a:t>
            </a:r>
            <a:br>
              <a:rPr lang="en-US" sz="1800" dirty="0"/>
            </a:br>
            <a:r>
              <a:rPr lang="en-US" sz="1800" dirty="0"/>
              <a:t>&gt;&gt;Easier to scale applications using well-structured OOP patterns like MVC (Model-View-Controller)</a:t>
            </a:r>
            <a:br>
              <a:rPr lang="en-US" sz="1800" dirty="0"/>
            </a:br>
            <a:r>
              <a:rPr lang="en-US" sz="1800" dirty="0"/>
              <a:t>&gt;&gt;Frameworks like Laravel, </a:t>
            </a:r>
            <a:r>
              <a:rPr lang="en-US" sz="1800" dirty="0" err="1"/>
              <a:t>Symfony</a:t>
            </a:r>
            <a:r>
              <a:rPr lang="en-US" sz="1800" dirty="0"/>
              <a:t>, and CodeIgniter are built with OOP.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4. Real-World Modeling</a:t>
            </a:r>
            <a:br>
              <a:rPr lang="en-US" sz="1800" dirty="0"/>
            </a:br>
            <a:r>
              <a:rPr lang="en-US" sz="1800" dirty="0"/>
              <a:t>&gt;&gt;Represent real-world things (like Car, Invoice, Product) using classes and objects.</a:t>
            </a:r>
            <a:br>
              <a:rPr lang="en-US" sz="1800" dirty="0"/>
            </a:br>
            <a:r>
              <a:rPr lang="en-US" sz="1800" dirty="0"/>
              <a:t>&gt;&gt;Makes code more intuitive and human-readable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5. Easier Collaboration</a:t>
            </a:r>
            <a:br>
              <a:rPr lang="en-US" sz="1800" dirty="0"/>
            </a:br>
            <a:r>
              <a:rPr lang="en-US" sz="1800" dirty="0"/>
              <a:t>&gt;&gt;Large teams can work on different classes/modules without interfering with each other’s work.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6. Encapsulation &amp; Security </a:t>
            </a:r>
            <a:br>
              <a:rPr lang="en-US" sz="1800" dirty="0"/>
            </a:br>
            <a:r>
              <a:rPr lang="en-US" sz="1800" dirty="0"/>
              <a:t>&gt;&gt;Hide internal logic using private/protected visibility.</a:t>
            </a:r>
            <a:br>
              <a:rPr lang="en-US" sz="1800" dirty="0"/>
            </a:br>
            <a:r>
              <a:rPr lang="en-US" sz="1800" dirty="0"/>
              <a:t>&gt;&gt;Expose only what’s needed (public methods).</a:t>
            </a: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8112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a class?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A class is a blueprint for creating objects. It defines properties (variables) and methods (functions) that the object will have.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class Car {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}</a:t>
            </a:r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0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an Object?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A class is a blueprint for creating objects. It defines properties (variables) and methods (functions) that the object will have.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$</a:t>
            </a:r>
            <a:r>
              <a:rPr lang="en-US" sz="1800" dirty="0" err="1"/>
              <a:t>myCar</a:t>
            </a:r>
            <a:r>
              <a:rPr lang="en-US" sz="1800" dirty="0"/>
              <a:t> = new Car();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$</a:t>
            </a:r>
            <a:r>
              <a:rPr lang="en-US" sz="1800" dirty="0" err="1"/>
              <a:t>myCar</a:t>
            </a:r>
            <a:r>
              <a:rPr lang="en-US" sz="1800" dirty="0"/>
              <a:t>-&gt;drive(); // Outputs: Driving...</a:t>
            </a:r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5C76C0-7EB6-4ABF-992A-5F09031CF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77" y="2957804"/>
            <a:ext cx="11131421" cy="368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94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a Property?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A property is a variable defined inside a class. It holds data or state for an object.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class Car {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    public $brand = "Toyota";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}</a:t>
            </a:r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41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a Method?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A method is a function defined inside a class. It defines the behavior of the object.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class Car {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    public function honk() {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        echo "Beep!";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    }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}</a:t>
            </a:r>
          </a:p>
          <a:p>
            <a:pPr marL="0" lvl="0" indent="0">
              <a:spcAft>
                <a:spcPts val="600"/>
              </a:spcAft>
              <a:buNone/>
              <a:defRPr/>
            </a:pPr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45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The 4 Main Principles of OOP in PHP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r>
              <a:rPr lang="en-US" sz="1800" dirty="0"/>
              <a:t>one of the most important sections in any OOP course is the </a:t>
            </a:r>
            <a:r>
              <a:rPr lang="en-US" sz="1800" b="1" dirty="0"/>
              <a:t>4 main principles of OOP</a:t>
            </a:r>
            <a:r>
              <a:rPr lang="en-US" sz="1800" dirty="0"/>
              <a:t>, often called the </a:t>
            </a:r>
            <a:r>
              <a:rPr lang="en-US" sz="1800" b="1" dirty="0"/>
              <a:t>"Pillars of OOP."</a:t>
            </a:r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92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600883" cy="640080"/>
          </a:xfrm>
        </p:spPr>
        <p:txBody>
          <a:bodyPr>
            <a:noAutofit/>
          </a:bodyPr>
          <a:lstStyle/>
          <a:p>
            <a:r>
              <a:rPr lang="en-US" dirty="0"/>
              <a:t>What is Encapsulation?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11009688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Definition:</a:t>
            </a:r>
            <a:br>
              <a:rPr lang="en-US" sz="1800" b="1" dirty="0"/>
            </a:br>
            <a:br>
              <a:rPr lang="en-US" sz="1800" dirty="0"/>
            </a:br>
            <a:r>
              <a:rPr lang="en-US" sz="1800" dirty="0"/>
              <a:t>Encapsulation is about </a:t>
            </a:r>
            <a:r>
              <a:rPr lang="en-US" sz="1800" b="1" dirty="0"/>
              <a:t>hiding the internal details</a:t>
            </a:r>
            <a:r>
              <a:rPr lang="en-US" sz="1800" dirty="0"/>
              <a:t> of how an object works and </a:t>
            </a:r>
            <a:r>
              <a:rPr lang="en-US" sz="1800" b="1" dirty="0"/>
              <a:t>exposing only what is necessary</a:t>
            </a:r>
            <a:r>
              <a:rPr lang="en-US" sz="1800" dirty="0"/>
              <a:t>.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b="1" dirty="0"/>
              <a:t>Why it matters:</a:t>
            </a:r>
            <a:br>
              <a:rPr lang="en-US" sz="1800" dirty="0"/>
            </a:br>
            <a:r>
              <a:rPr lang="en-US" sz="1800" dirty="0"/>
              <a:t>It protects data and helps keep your code clean and secure.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0150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0</TotalTime>
  <Words>236</Words>
  <Application>Microsoft Office PowerPoint</Application>
  <PresentationFormat>Widescreen</PresentationFormat>
  <Paragraphs>36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Segoe UI</vt:lpstr>
      <vt:lpstr>Segoe UI Light</vt:lpstr>
      <vt:lpstr>WelcomeDoc</vt:lpstr>
      <vt:lpstr>Welcome to the PHP OOP Course with Web Coding</vt:lpstr>
      <vt:lpstr>What is Object-Oriented Programming(OOP)?</vt:lpstr>
      <vt:lpstr>Why Use OOP in PHP?</vt:lpstr>
      <vt:lpstr>What is a class?</vt:lpstr>
      <vt:lpstr>What is an Object?</vt:lpstr>
      <vt:lpstr>What is a Property?</vt:lpstr>
      <vt:lpstr>What is a Method?</vt:lpstr>
      <vt:lpstr>The 4 Main Principles of OOP in PHP</vt:lpstr>
      <vt:lpstr>What is Encapsulation?</vt:lpstr>
      <vt:lpstr>What is Abstraction?</vt:lpstr>
      <vt:lpstr>What is Inheritance?</vt:lpstr>
      <vt:lpstr>What is Polymorphism?</vt:lpstr>
      <vt:lpstr>Thanks for sticking out till the end…keep 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2025-06-08T12:06:14Z</dcterms:created>
  <dcterms:modified xsi:type="dcterms:W3CDTF">2025-06-08T17:02:51Z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